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2" r:id="rId1"/>
  </p:sldMasterIdLst>
  <p:notesMasterIdLst>
    <p:notesMasterId r:id="rId25"/>
  </p:notesMasterIdLst>
  <p:handoutMasterIdLst>
    <p:handoutMasterId r:id="rId26"/>
  </p:handoutMasterIdLst>
  <p:sldIdLst>
    <p:sldId id="383" r:id="rId2"/>
    <p:sldId id="544" r:id="rId3"/>
    <p:sldId id="545" r:id="rId4"/>
    <p:sldId id="549" r:id="rId5"/>
    <p:sldId id="551" r:id="rId6"/>
    <p:sldId id="552" r:id="rId7"/>
    <p:sldId id="553" r:id="rId8"/>
    <p:sldId id="556" r:id="rId9"/>
    <p:sldId id="506" r:id="rId10"/>
    <p:sldId id="557" r:id="rId11"/>
    <p:sldId id="554" r:id="rId12"/>
    <p:sldId id="560" r:id="rId13"/>
    <p:sldId id="559" r:id="rId14"/>
    <p:sldId id="555" r:id="rId15"/>
    <p:sldId id="570" r:id="rId16"/>
    <p:sldId id="572" r:id="rId17"/>
    <p:sldId id="561" r:id="rId18"/>
    <p:sldId id="563" r:id="rId19"/>
    <p:sldId id="566" r:id="rId20"/>
    <p:sldId id="564" r:id="rId21"/>
    <p:sldId id="567" r:id="rId22"/>
    <p:sldId id="568" r:id="rId23"/>
    <p:sldId id="438" r:id="rId24"/>
  </p:sldIdLst>
  <p:sldSz cx="9144000" cy="6858000" type="screen4x3"/>
  <p:notesSz cx="7104063" cy="10234613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CC00"/>
    <a:srgbClr val="FF9900"/>
    <a:srgbClr val="006699"/>
    <a:srgbClr val="F5F1A9"/>
    <a:srgbClr val="ECECB2"/>
    <a:srgbClr val="99663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0" autoAdjust="0"/>
    <p:restoredTop sz="95818" autoAdjust="0"/>
  </p:normalViewPr>
  <p:slideViewPr>
    <p:cSldViewPr>
      <p:cViewPr varScale="1">
        <p:scale>
          <a:sx n="111" d="100"/>
          <a:sy n="111" d="100"/>
        </p:scale>
        <p:origin x="14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748" y="-84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9145" cy="513202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4023262" y="0"/>
            <a:ext cx="3079144" cy="513202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r">
              <a:defRPr sz="1200"/>
            </a:lvl1pPr>
          </a:lstStyle>
          <a:p>
            <a:fld id="{25425646-369D-46D8-9AC3-35AF5D9DED80}" type="datetimeFigureOut">
              <a:rPr lang="hu-HU" smtClean="0"/>
              <a:t>2024.05.27.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1" y="9721412"/>
            <a:ext cx="3079145" cy="513202"/>
          </a:xfrm>
          <a:prstGeom prst="rect">
            <a:avLst/>
          </a:prstGeom>
        </p:spPr>
        <p:txBody>
          <a:bodyPr vert="horz" lIns="94650" tIns="47325" rIns="94650" bIns="47325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4023262" y="9721412"/>
            <a:ext cx="3079144" cy="513202"/>
          </a:xfrm>
          <a:prstGeom prst="rect">
            <a:avLst/>
          </a:prstGeom>
        </p:spPr>
        <p:txBody>
          <a:bodyPr vert="horz" lIns="94650" tIns="47325" rIns="94650" bIns="47325" rtlCol="0" anchor="b"/>
          <a:lstStyle>
            <a:lvl1pPr algn="r">
              <a:defRPr sz="1200"/>
            </a:lvl1pPr>
          </a:lstStyle>
          <a:p>
            <a:fld id="{89BBFDB3-1BD5-4C29-9349-C1D3689C05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2778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9145" cy="511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262" y="0"/>
            <a:ext cx="3079144" cy="511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65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573" y="4860706"/>
            <a:ext cx="5682918" cy="460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noProof="0" smtClean="0"/>
              <a:t>Mintaszöveg szerkesztése</a:t>
            </a:r>
          </a:p>
          <a:p>
            <a:pPr lvl="1"/>
            <a:r>
              <a:rPr lang="hu-HU" altLang="hu-HU" noProof="0" smtClean="0"/>
              <a:t>Második szint</a:t>
            </a:r>
          </a:p>
          <a:p>
            <a:pPr lvl="2"/>
            <a:r>
              <a:rPr lang="hu-HU" altLang="hu-HU" noProof="0" smtClean="0"/>
              <a:t>Harmadik szint</a:t>
            </a:r>
          </a:p>
          <a:p>
            <a:pPr lvl="3"/>
            <a:r>
              <a:rPr lang="hu-HU" altLang="hu-HU" noProof="0" smtClean="0"/>
              <a:t>Negyedik szint</a:t>
            </a:r>
          </a:p>
          <a:p>
            <a:pPr lvl="4"/>
            <a:r>
              <a:rPr lang="hu-HU" altLang="hu-HU" noProof="0" smtClean="0"/>
              <a:t>Ötödik szint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411"/>
            <a:ext cx="3079145" cy="511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262" y="9721411"/>
            <a:ext cx="3079144" cy="511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3FA49B7-C2AD-4D9C-84F8-9FF9D87C7AE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204072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smtClean="0"/>
          </a:p>
        </p:txBody>
      </p:sp>
      <p:sp>
        <p:nvSpPr>
          <p:cNvPr id="5124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7CAF07-2517-400B-A8F1-C61E2389B485}" type="slidenum">
              <a:rPr lang="hu-HU" altLang="hu-HU" smtClean="0"/>
              <a:pPr/>
              <a:t>2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929666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dirty="0" smtClean="0"/>
          </a:p>
        </p:txBody>
      </p:sp>
      <p:sp>
        <p:nvSpPr>
          <p:cNvPr id="7172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483057-5898-44E4-BBF4-72A42069E34A}" type="slidenum">
              <a:rPr lang="hu-HU" altLang="hu-HU" smtClean="0"/>
              <a:pPr/>
              <a:t>16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282449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FA49B7-C2AD-4D9C-84F8-9FF9D87C7AE6}" type="slidenum">
              <a:rPr lang="hu-HU" altLang="hu-HU" smtClean="0"/>
              <a:pPr>
                <a:defRPr/>
              </a:pPr>
              <a:t>17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73180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FA49B7-C2AD-4D9C-84F8-9FF9D87C7AE6}" type="slidenum">
              <a:rPr lang="hu-HU" altLang="hu-HU" smtClean="0"/>
              <a:pPr>
                <a:defRPr/>
              </a:pPr>
              <a:t>18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75580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FA49B7-C2AD-4D9C-84F8-9FF9D87C7AE6}" type="slidenum">
              <a:rPr lang="hu-HU" altLang="hu-HU" smtClean="0"/>
              <a:pPr>
                <a:defRPr/>
              </a:pPr>
              <a:t>19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00097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FA49B7-C2AD-4D9C-84F8-9FF9D87C7AE6}" type="slidenum">
              <a:rPr lang="hu-HU" altLang="hu-HU" smtClean="0"/>
              <a:pPr>
                <a:defRPr/>
              </a:pPr>
              <a:t>20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941752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FA49B7-C2AD-4D9C-84F8-9FF9D87C7AE6}" type="slidenum">
              <a:rPr lang="hu-HU" altLang="hu-HU" smtClean="0"/>
              <a:pPr>
                <a:defRPr/>
              </a:pPr>
              <a:t>21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79431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FA49B7-C2AD-4D9C-84F8-9FF9D87C7AE6}" type="slidenum">
              <a:rPr lang="hu-HU" altLang="hu-HU" smtClean="0"/>
              <a:pPr>
                <a:defRPr/>
              </a:pPr>
              <a:t>22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79848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dirty="0" smtClean="0"/>
          </a:p>
        </p:txBody>
      </p:sp>
      <p:sp>
        <p:nvSpPr>
          <p:cNvPr id="7172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483057-5898-44E4-BBF4-72A42069E34A}" type="slidenum">
              <a:rPr lang="hu-HU" altLang="hu-HU" smtClean="0"/>
              <a:pPr/>
              <a:t>3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877164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FA49B7-C2AD-4D9C-84F8-9FF9D87C7AE6}" type="slidenum">
              <a:rPr lang="hu-HU" altLang="hu-HU" smtClean="0"/>
              <a:pPr>
                <a:defRPr/>
              </a:pPr>
              <a:t>4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45738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FA49B7-C2AD-4D9C-84F8-9FF9D87C7AE6}" type="slidenum">
              <a:rPr lang="hu-HU" altLang="hu-HU" smtClean="0"/>
              <a:pPr>
                <a:defRPr/>
              </a:pPr>
              <a:t>7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81359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dirty="0" smtClean="0"/>
          </a:p>
        </p:txBody>
      </p:sp>
      <p:sp>
        <p:nvSpPr>
          <p:cNvPr id="7172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483057-5898-44E4-BBF4-72A42069E34A}" type="slidenum">
              <a:rPr lang="hu-HU" altLang="hu-HU" smtClean="0"/>
              <a:pPr/>
              <a:t>8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116954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FA49B7-C2AD-4D9C-84F8-9FF9D87C7AE6}" type="slidenum">
              <a:rPr lang="hu-HU" altLang="hu-HU" smtClean="0"/>
              <a:pPr>
                <a:defRPr/>
              </a:pPr>
              <a:t>11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16572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FA49B7-C2AD-4D9C-84F8-9FF9D87C7AE6}" type="slidenum">
              <a:rPr lang="hu-HU" altLang="hu-HU" smtClean="0"/>
              <a:pPr>
                <a:defRPr/>
              </a:pPr>
              <a:t>13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0525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dirty="0" smtClean="0"/>
          </a:p>
        </p:txBody>
      </p:sp>
      <p:sp>
        <p:nvSpPr>
          <p:cNvPr id="7172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483057-5898-44E4-BBF4-72A42069E34A}" type="slidenum">
              <a:rPr lang="hu-HU" altLang="hu-HU" smtClean="0"/>
              <a:pPr/>
              <a:t>14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908352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dirty="0" smtClean="0"/>
          </a:p>
        </p:txBody>
      </p:sp>
      <p:sp>
        <p:nvSpPr>
          <p:cNvPr id="7172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483057-5898-44E4-BBF4-72A42069E34A}" type="slidenum">
              <a:rPr lang="hu-HU" altLang="hu-HU" smtClean="0"/>
              <a:pPr/>
              <a:t>15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583935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5B1EA-595A-442F-8777-876807EBD6E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9102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0DB6F-1A28-4AE8-A3AF-2A14C6721DE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53673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61D3F-0425-45F5-817A-89BF83A837A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61300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81A03-1EE3-46FB-82DC-2F188AB5887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46066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31517-56C8-42FA-A24F-2226902543B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6873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6E50D-AA9B-4D8B-861B-41221D3CEAE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30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3E74C-F290-4371-9AC2-8EF3FF9B54D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07937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F034D-18C7-4993-B0D7-C5CFCE1F0DE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070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2694D-31BE-4EC5-85F2-21CF36E1BE0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445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976CB-B2A2-4489-9BFE-07ACD131D31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4993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FCB31-4EF0-474E-99BC-23308A96AE5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0278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3D617E-9D7D-4A27-A9B2-BFA828009A0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1"/>
          <p:cNvSpPr txBox="1">
            <a:spLocks noChangeArrowheads="1"/>
          </p:cNvSpPr>
          <p:nvPr/>
        </p:nvSpPr>
        <p:spPr bwMode="auto">
          <a:xfrm>
            <a:off x="251520" y="1772816"/>
            <a:ext cx="864096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hu-H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tűzoltó eszközök felülvizsgálatával, és a járművek rendszeresítésével kapcsolatos feladatok</a:t>
            </a:r>
            <a:endParaRPr lang="hu-HU" altLang="hu-H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195736" y="3888750"/>
            <a:ext cx="4859338" cy="105251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hu-HU" altLang="hu-HU" sz="1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Előadó:</a:t>
            </a:r>
            <a:br>
              <a:rPr lang="hu-HU" altLang="hu-HU" sz="16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hu-HU" altLang="hu-HU" sz="16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hu-HU" altLang="hu-HU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Leszl Miklós  </a:t>
            </a:r>
            <a:r>
              <a:rPr lang="hu-HU" altLang="hu-HU" sz="1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tű. </a:t>
            </a:r>
            <a:r>
              <a:rPr lang="hu-HU" altLang="hu-HU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százados</a:t>
            </a:r>
            <a:endParaRPr lang="hu-HU" altLang="hu-HU" sz="16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hu-HU" altLang="hu-HU" sz="1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BM OKF Műszaki Főosztály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hu-HU" altLang="hu-HU" sz="16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hu-HU" altLang="hu-HU" sz="1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2024. május </a:t>
            </a:r>
            <a:r>
              <a:rPr lang="hu-HU" altLang="hu-HU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24.</a:t>
            </a:r>
            <a:endParaRPr lang="hu-HU" altLang="hu-HU" sz="16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 t="23010" r="5751" b="59755"/>
          <a:stretch>
            <a:fillRect/>
          </a:stretch>
        </p:blipFill>
        <p:spPr bwMode="auto">
          <a:xfrm>
            <a:off x="0" y="0"/>
            <a:ext cx="91440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églalap 1"/>
          <p:cNvSpPr>
            <a:spLocks noChangeArrowheads="1"/>
          </p:cNvSpPr>
          <p:nvPr/>
        </p:nvSpPr>
        <p:spPr bwMode="auto">
          <a:xfrm>
            <a:off x="217488" y="2194719"/>
            <a:ext cx="8639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hu-HU" alt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tűzoltási, műszaki mentési tevékenységhez kapcsolódó tűzvédelmi technika alkalmazhatóságáról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szóló 15/2010. (V. 12.) ÖM rendelet </a:t>
            </a:r>
            <a:endParaRPr lang="hu-HU" altLang="hu-HU" sz="2000" dirty="0"/>
          </a:p>
        </p:txBody>
      </p:sp>
      <p:sp>
        <p:nvSpPr>
          <p:cNvPr id="12294" name="Téglalap 2"/>
          <p:cNvSpPr>
            <a:spLocks noChangeArrowheads="1"/>
          </p:cNvSpPr>
          <p:nvPr/>
        </p:nvSpPr>
        <p:spPr bwMode="auto">
          <a:xfrm>
            <a:off x="108744" y="3134014"/>
            <a:ext cx="8567738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52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§ (4) pontja alapján</a:t>
            </a:r>
            <a:endParaRPr lang="hu-HU" altLang="hu-HU" sz="1800" dirty="0"/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hu-HU" altLang="hu-H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hivatalból indult rendszeresítési eljárást kivéve 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kezdeményező irattal együtt meg kell küldeni az </a:t>
            </a:r>
            <a:r>
              <a:rPr lang="hu-HU" altLang="hu-H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OKF-nek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tűzvédelmi technika mintadarabját, és magyar nyelven</a:t>
            </a:r>
            <a:endParaRPr lang="hu-HU" altLang="hu-H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hu-HU" altLang="hu-HU" sz="1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hu-HU" altLang="hu-HU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altLang="hu-H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jogszabályi előírásoknak való megfelelést és a biztonságosságot igazoló iratokat;</a:t>
            </a:r>
            <a:endParaRPr lang="hu-HU" altLang="hu-HU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hu-HU" altLang="hu-HU" sz="1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hu-HU" altLang="hu-H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fényképeket, rajzokat tartalmazó ismertetőt és</a:t>
            </a:r>
            <a:endParaRPr lang="hu-HU" altLang="hu-HU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hu-HU" altLang="hu-HU" sz="1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hu-HU" altLang="hu-H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használatra, karbantartásra és felülvizsgálatra, alkalmazási korlátozásra is kiterjedő alkalmazástechnikai leírást.</a:t>
            </a:r>
            <a:endParaRPr lang="hu-HU" altLang="hu-HU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360363" y="1116931"/>
            <a:ext cx="80645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altLang="hu-HU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Feltételek </a:t>
            </a:r>
            <a:r>
              <a:rPr lang="hu-HU" alt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rendszeresítéshez, egyedi használati engedély kiadásához</a:t>
            </a:r>
            <a:endParaRPr lang="hu-HU" altLang="hu-HU" sz="28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224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 t="23010" r="5751" b="59755"/>
          <a:stretch>
            <a:fillRect/>
          </a:stretch>
        </p:blipFill>
        <p:spPr bwMode="auto">
          <a:xfrm>
            <a:off x="0" y="0"/>
            <a:ext cx="91440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179512" y="1340768"/>
            <a:ext cx="856895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1800"/>
              </a:lnSpc>
              <a:spcAft>
                <a:spcPts val="0"/>
              </a:spcAft>
              <a:buSzPts val="1200"/>
              <a:tabLst>
                <a:tab pos="342900" algn="l"/>
                <a:tab pos="457200" algn="l"/>
                <a:tab pos="571500" algn="l"/>
              </a:tabLst>
            </a:pP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kis mennyiségben beszerzett, vagy egyedi kialakítású tűzoltógépjármű esetében csatolni kell a kezdeményezőnek a jogszabályi megfelelést és a gépjármű biztonságosságát igazoló iratokat:</a:t>
            </a:r>
            <a:endParaRPr lang="hu-HU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79512" y="2435142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1800"/>
              </a:lnSpc>
              <a:spcAft>
                <a:spcPts val="0"/>
              </a:spcAft>
              <a:buFont typeface="+mj-lt"/>
              <a:buAutoNum type="alphaLcParenR"/>
              <a:tabLst>
                <a:tab pos="342900" algn="l"/>
                <a:tab pos="571500" algn="l"/>
              </a:tabLst>
            </a:pP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forgalmi engedély másolatát</a:t>
            </a: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342900" lvl="0" indent="-342900" algn="just">
              <a:lnSpc>
                <a:spcPts val="1800"/>
              </a:lnSpc>
              <a:spcAft>
                <a:spcPts val="0"/>
              </a:spcAft>
              <a:buFont typeface="+mj-lt"/>
              <a:buAutoNum type="alphaLcParenR"/>
              <a:tabLst>
                <a:tab pos="342900" algn="l"/>
                <a:tab pos="571500" algn="l"/>
              </a:tabLst>
            </a:pP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800"/>
              </a:lnSpc>
              <a:spcAft>
                <a:spcPts val="0"/>
              </a:spcAft>
              <a:buFont typeface="+mj-lt"/>
              <a:buAutoNum type="alphaLcParenR"/>
              <a:tabLst>
                <a:tab pos="342900" algn="l"/>
                <a:tab pos="571500" algn="l"/>
              </a:tabLst>
            </a:pP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fényképeket a jármű minden oldaláról, kezelőszervekről, adattáblákról és feliratokról</a:t>
            </a: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342900" lvl="0" indent="-342900" algn="just">
              <a:lnSpc>
                <a:spcPts val="1800"/>
              </a:lnSpc>
              <a:spcAft>
                <a:spcPts val="0"/>
              </a:spcAft>
              <a:buFont typeface="+mj-lt"/>
              <a:buAutoNum type="alphaLcParenR"/>
              <a:tabLst>
                <a:tab pos="342900" algn="l"/>
                <a:tab pos="571500" algn="l"/>
              </a:tabLst>
            </a:pP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800"/>
              </a:lnSpc>
              <a:spcAft>
                <a:spcPts val="0"/>
              </a:spcAft>
              <a:buFont typeface="+mj-lt"/>
              <a:buAutoNum type="alphaLcParenR"/>
              <a:tabLst>
                <a:tab pos="342900" algn="l"/>
                <a:tab pos="571500" algn="l"/>
              </a:tabLst>
            </a:pP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beépített berendezések biztonságosságát, alkalmasságát igazoló okmányokat</a:t>
            </a: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pld: starter rendszer</a:t>
            </a:r>
          </a:p>
          <a:p>
            <a:pPr marL="342900" lvl="0" indent="-342900" algn="just">
              <a:lnSpc>
                <a:spcPts val="1800"/>
              </a:lnSpc>
              <a:spcAft>
                <a:spcPts val="0"/>
              </a:spcAft>
              <a:buFont typeface="+mj-lt"/>
              <a:buAutoNum type="alphaLcParenR"/>
              <a:tabLst>
                <a:tab pos="342900" algn="l"/>
                <a:tab pos="571500" algn="l"/>
              </a:tabLst>
            </a:pP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800"/>
              </a:lnSpc>
              <a:spcAft>
                <a:spcPts val="0"/>
              </a:spcAft>
              <a:buFont typeface="+mj-lt"/>
              <a:buAutoNum type="alphaLcParenR"/>
              <a:tabLst>
                <a:tab pos="342900" algn="l"/>
                <a:tab pos="571500" algn="l"/>
              </a:tabLst>
            </a:pP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veszélyes munkaeszköznek minősülő gépjármű</a:t>
            </a:r>
            <a:r>
              <a:rPr lang="hu-H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esetén a munkavédelmi üzembe helyezést igazoló dokumentáció </a:t>
            </a: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másolatát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800"/>
              </a:lnSpc>
              <a:spcAft>
                <a:spcPts val="0"/>
              </a:spcAft>
              <a:buFont typeface="+mj-lt"/>
              <a:buAutoNum type="alphaLcParenR"/>
              <a:tabLst>
                <a:tab pos="342900" algn="l"/>
                <a:tab pos="571500" algn="l"/>
              </a:tabLst>
            </a:pP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  <a:tabLst>
                <a:tab pos="342900" algn="l"/>
                <a:tab pos="571500" algn="l"/>
              </a:tabLst>
            </a:pPr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jármű munkavédelmi szempontú üzembe helyezési dokumentációját akkor kell csatolni, ha a gépjármű veszélyes gépnek, eszköznek minősül. </a:t>
            </a:r>
            <a:r>
              <a:rPr lang="hu-HU" alt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pld</a:t>
            </a:r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daru, magasból mentő</a:t>
            </a:r>
            <a:r>
              <a:rPr lang="hu-HU" alt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68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 t="23010" r="5751" b="59755"/>
          <a:stretch>
            <a:fillRect/>
          </a:stretch>
        </p:blipFill>
        <p:spPr bwMode="auto">
          <a:xfrm>
            <a:off x="0" y="0"/>
            <a:ext cx="91440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43321" y="1301686"/>
            <a:ext cx="88573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  <a:tab pos="914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tabLst>
                <a:tab pos="457200" algn="l"/>
                <a:tab pos="914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  <a:tab pos="914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  <a:tab pos="914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  <a:tab pos="914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14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14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14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14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e) A 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gépjármű kötelező tűzoltó-technikai felülvizsgálatát igazoló felülvizsgálati 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jegyzőkönyvét:</a:t>
            </a:r>
            <a:endParaRPr lang="hu-HU" altLang="hu-HU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4"/>
          <a:srcRect l="39920" t="13250" r="17241" b="6951"/>
          <a:stretch/>
        </p:blipFill>
        <p:spPr>
          <a:xfrm>
            <a:off x="1259632" y="2016730"/>
            <a:ext cx="2077810" cy="309634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5"/>
          <a:srcRect l="38241" t="9051" r="16400" b="36350"/>
          <a:stretch/>
        </p:blipFill>
        <p:spPr>
          <a:xfrm>
            <a:off x="4788024" y="1992431"/>
            <a:ext cx="3240360" cy="3120347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153151" y="5157192"/>
            <a:ext cx="878534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1800"/>
              </a:lnSpc>
              <a:spcAft>
                <a:spcPts val="0"/>
              </a:spcAft>
              <a:tabLst>
                <a:tab pos="342900" algn="l"/>
                <a:tab pos="571500" algn="l"/>
              </a:tabLst>
            </a:pP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f) nyilatkozat </a:t>
            </a: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arról, hogy a karbantartási előírásokat a gyártói előírásoknak megfelelően el tudják végezni az üzemképesség </a:t>
            </a: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érdekében,</a:t>
            </a:r>
          </a:p>
          <a:p>
            <a:pPr lvl="0" algn="just">
              <a:lnSpc>
                <a:spcPts val="1800"/>
              </a:lnSpc>
              <a:spcAft>
                <a:spcPts val="0"/>
              </a:spcAft>
              <a:tabLst>
                <a:tab pos="342900" algn="l"/>
                <a:tab pos="571500" algn="l"/>
              </a:tabLst>
            </a:pP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ts val="1800"/>
              </a:lnSpc>
              <a:spcAft>
                <a:spcPts val="0"/>
              </a:spcAft>
              <a:tabLst>
                <a:tab pos="342900" algn="l"/>
                <a:tab pos="571500" algn="l"/>
              </a:tabLst>
            </a:pP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g) kezelési </a:t>
            </a: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kézikönyv járóképes alváz és a felépítmény vonatkozásában, idegen nyelven írt kézikönyv esetében a magyar nyelvű fordítással együtt.   </a:t>
            </a:r>
          </a:p>
        </p:txBody>
      </p:sp>
    </p:spTree>
    <p:extLst>
      <p:ext uri="{BB962C8B-B14F-4D97-AF65-F5344CB8AC3E}">
        <p14:creationId xmlns:p14="http://schemas.microsoft.com/office/powerpoint/2010/main" val="1346747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 t="23010" r="5751" b="59755"/>
          <a:stretch>
            <a:fillRect/>
          </a:stretch>
        </p:blipFill>
        <p:spPr bwMode="auto">
          <a:xfrm>
            <a:off x="0" y="0"/>
            <a:ext cx="91440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3475" name="Rectangle 3"/>
          <p:cNvSpPr>
            <a:spLocks noChangeArrowheads="1"/>
          </p:cNvSpPr>
          <p:nvPr/>
        </p:nvSpPr>
        <p:spPr bwMode="auto">
          <a:xfrm>
            <a:off x="3048000" y="6092825"/>
            <a:ext cx="60960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hu-HU" altLang="hu-HU" sz="2000" dirty="0" smtClean="0">
                <a:solidFill>
                  <a:srgbClr val="B2B2B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/>
            </a:r>
            <a:br>
              <a:rPr lang="hu-HU" altLang="hu-HU" sz="2000" dirty="0" smtClean="0">
                <a:solidFill>
                  <a:srgbClr val="B2B2B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</a:br>
            <a:r>
              <a:rPr lang="hu-HU" altLang="hu-H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BM Országos Katasztrófavédelmi Főigazgatóság</a:t>
            </a:r>
            <a:r>
              <a:rPr lang="hu-HU" altLang="hu-HU" sz="20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/>
            </a:r>
            <a:br>
              <a:rPr lang="hu-HU" altLang="hu-HU" sz="20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</a:br>
            <a:endParaRPr lang="hu-HU" altLang="hu-HU" sz="2000" dirty="0" smtClean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</a:endParaRPr>
          </a:p>
        </p:txBody>
      </p:sp>
      <p:pic>
        <p:nvPicPr>
          <p:cNvPr id="19460" name="Picture 3" descr="logo%20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445125"/>
            <a:ext cx="755650" cy="7143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04800" y="1102251"/>
            <a:ext cx="8534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just"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Magyarországon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gyártott vagy Magyarországon első forgalomba helyezése esetén csatolni kell a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tűzoltó gépjármű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tűzvédelmi megfelelőségi tanúsítványát: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6"/>
          <a:srcRect l="42440" t="22700" r="24800" b="25851"/>
          <a:stretch/>
        </p:blipFill>
        <p:spPr>
          <a:xfrm>
            <a:off x="4673200" y="1826429"/>
            <a:ext cx="3395702" cy="4266396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66626" y="236572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Tűzvédelmi megfelelőségi tanúsítvány beszerzésére kötelezett 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termékek: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98737" y="3039256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tűzvédelmi technika I. kategória (tűzoltójárművek, felépítmények)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tűzvédelmi technika II. kategória (oltóanyagok, szakfelszerelések)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tűzvédelmi technika III. kategória (egyéni védőeszközök)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tűzoltó készülékek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tűzálló kábelrendszer és tartozékai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tűz- vagy robbanásveszélyes készülék, gép, berendezés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egyéb tűzoltó-technikai termék </a:t>
            </a:r>
            <a:endParaRPr lang="hu-H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819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1115616" y="1229608"/>
            <a:ext cx="7164985" cy="97525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hu-HU" alt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Tűzvédelmi technika felülvizsgálata</a:t>
            </a:r>
            <a:br>
              <a:rPr lang="hu-HU" alt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15/2010 ÖM rendelet</a:t>
            </a:r>
            <a:endParaRPr lang="hu-HU" altLang="hu-H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6151" name="Rectangle 13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4" name="Téglalap 3"/>
          <p:cNvSpPr/>
          <p:nvPr/>
        </p:nvSpPr>
        <p:spPr>
          <a:xfrm>
            <a:off x="179512" y="2410779"/>
            <a:ext cx="8784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§ (1) A biztonságos használat, üzemeltetés és a baleset-megelőzés érdekében a</a:t>
            </a:r>
          </a:p>
          <a:p>
            <a:pPr algn="just"/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tűzvédelmi technikát az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üzemeltető szerveknek rendszeresen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felül kell vizsgáltatnia.</a:t>
            </a:r>
          </a:p>
          <a:p>
            <a:pPr algn="just"/>
            <a:endParaRPr lang="hu-H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felülvizsgálatot jogszabály, szabvány, gyártói előírás, azok hiányában az 1.</a:t>
            </a:r>
          </a:p>
          <a:p>
            <a:pPr algn="just"/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mellékletben meghatározott gyakorisággal kell elvégeztetni.</a:t>
            </a:r>
          </a:p>
          <a:p>
            <a:pPr algn="just"/>
            <a:endParaRPr lang="hu-H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A felülvizsgálatnak ki kell terjednie a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műszaki megfelelőségre, a kiképzési </a:t>
            </a:r>
            <a:r>
              <a:rPr lang="hu-H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 készenléti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alkalmasságra, továbbá a biztonsági és egészségügyi </a:t>
            </a:r>
            <a:r>
              <a:rPr lang="hu-H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követelmények meglétére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A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habképző anyagok felülvizsgálata során a megfelelő minőség 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igazolása történhet szállítmányonkénti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mintavétellel, amennyiben egy szállítmány 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egységei azonos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gyártási eljárásból származnak, azonos körülmények között tárolták, 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tartották készenlétben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azokat azonos hatások érték. Az időszakos felülvizsgálatok során 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mintát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mindig más, a legrégebben felülvizsgált egységből kell venni, a 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felülvizsgálatot végző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dönthet további mintavételről.    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Betiltott habképző </a:t>
            </a:r>
            <a:r>
              <a:rPr lang="hu-HU" alt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anyagok: 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PFOS, PFOA) 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913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1115616" y="1229609"/>
            <a:ext cx="7164985" cy="75923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hu-HU" alt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Tűzvédelmi technika felülvizsgálata</a:t>
            </a:r>
            <a:br>
              <a:rPr lang="hu-HU" alt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15/2010 ÖM rendelet</a:t>
            </a:r>
            <a:endParaRPr lang="hu-HU" altLang="hu-H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6151" name="Rectangle 13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4" name="Téglalap 3"/>
          <p:cNvSpPr/>
          <p:nvPr/>
        </p:nvSpPr>
        <p:spPr>
          <a:xfrm>
            <a:off x="179512" y="2410779"/>
            <a:ext cx="87849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Felülvizsgálat végzése esetén a szervezetnek rendelkeznie kell</a:t>
            </a:r>
            <a:r>
              <a:rPr lang="hu-H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gyártó által kibocsátott felülvizsgálati, ellenőrzési, technológiai leírással;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felülvizsgálati, ellenőrzési technológiában előírt eszközökkel, felszerelésekkel, berendezésekkel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alkalmassági igazolás mintával az adott tűzvédelmi technikára, tűzvédelmi technika csoportra.</a:t>
            </a:r>
          </a:p>
          <a:p>
            <a:endParaRPr lang="hu-H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Javítás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végzése esetén a szervezetnek rendelkeznie kell</a:t>
            </a:r>
            <a:r>
              <a:rPr lang="hu-H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gyártó által kibocsátott, javítási technológiai leírással;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felülvizsgálati, ellenőrzési, javítási technológiában előírt eszközökkel, felszerelésekkel, berendezésekkel.</a:t>
            </a:r>
          </a:p>
        </p:txBody>
      </p:sp>
    </p:spTree>
    <p:extLst>
      <p:ext uri="{BB962C8B-B14F-4D97-AF65-F5344CB8AC3E}">
        <p14:creationId xmlns:p14="http://schemas.microsoft.com/office/powerpoint/2010/main" val="887013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6151" name="Rectangle 13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4" name="Téglalap 3"/>
          <p:cNvSpPr/>
          <p:nvPr/>
        </p:nvSpPr>
        <p:spPr>
          <a:xfrm>
            <a:off x="251520" y="2276872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Aki a hivatásos, önkormányzati, vagy létesítményi tűzoltóság  tűzvédelmi technikájának   javítását/felülvizsgálatát kívánja végezni, az köteles az erre irányuló szándékát a felügyeletét ellátó tűzvédelmi hatóságnak (Vármegyei, Fővárosi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atasztrófavédelmi Igazgatóságnak) bejelenteni. Abban az esetben, ha ezt a tevékenységet szolgáltatási tevékenységként (vállalkozóként) más javára végzi, arról a hatóság nyilvános, hatósági nyilvántartást vezet. </a:t>
            </a:r>
          </a:p>
          <a:p>
            <a:pPr algn="just"/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szolgáltatókról vezetett nyilvántartás a BM OKF honlapján elérhető. </a:t>
            </a:r>
          </a:p>
          <a:p>
            <a:pPr algn="just"/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Az, aki nem üzletszerűen, nem szolgáltatóként végez tűzoltó technika javítást/felülvizsgálatot, az ugyanúgy köteles bejelenteni az erre irányuló szándékát a tűzvédelmi hatóságnak, de a BM OKF honlapján elérhető nyilvántartásban nem kerül majd megjelenítésre, mint szolgáltató. </a:t>
            </a:r>
            <a:endParaRPr lang="hu-H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286000" y="1305657"/>
            <a:ext cx="4572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Tűzoltó technika javítását/felülvizsgálatának bejelentése</a:t>
            </a:r>
          </a:p>
        </p:txBody>
      </p:sp>
    </p:spTree>
    <p:extLst>
      <p:ext uri="{BB962C8B-B14F-4D97-AF65-F5344CB8AC3E}">
        <p14:creationId xmlns:p14="http://schemas.microsoft.com/office/powerpoint/2010/main" val="4139300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 t="23010" r="5751" b="59755"/>
          <a:stretch>
            <a:fillRect/>
          </a:stretch>
        </p:blipFill>
        <p:spPr bwMode="auto">
          <a:xfrm>
            <a:off x="0" y="0"/>
            <a:ext cx="91440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 rotWithShape="1">
          <a:blip r:embed="rId5"/>
          <a:srcRect l="20600" t="14300" r="23120" b="34250"/>
          <a:stretch/>
        </p:blipFill>
        <p:spPr>
          <a:xfrm>
            <a:off x="1187624" y="1746897"/>
            <a:ext cx="6948772" cy="5081937"/>
          </a:xfrm>
          <a:prstGeom prst="rect">
            <a:avLst/>
          </a:prstGeom>
        </p:spPr>
      </p:pic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2555776" y="1146687"/>
            <a:ext cx="3743325" cy="376238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/>
              <a:t>I. Gépjárművek</a:t>
            </a:r>
          </a:p>
        </p:txBody>
      </p:sp>
    </p:spTree>
    <p:extLst>
      <p:ext uri="{BB962C8B-B14F-4D97-AF65-F5344CB8AC3E}">
        <p14:creationId xmlns:p14="http://schemas.microsoft.com/office/powerpoint/2010/main" val="1564060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 t="23010" r="5751" b="59755"/>
          <a:stretch>
            <a:fillRect/>
          </a:stretch>
        </p:blipFill>
        <p:spPr bwMode="auto">
          <a:xfrm>
            <a:off x="0" y="0"/>
            <a:ext cx="91440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47086" y="1479536"/>
            <a:ext cx="88573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  <a:tab pos="914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tabLst>
                <a:tab pos="457200" algn="l"/>
                <a:tab pos="914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  <a:tab pos="914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  <a:tab pos="914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  <a:tab pos="914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14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14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14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14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gépjárműfecskendő kötelező tűzoltó-technikai felülvizsgálatát igazoló felülvizsgálati jegyzőkönyve:</a:t>
            </a:r>
            <a:endParaRPr lang="hu-HU" altLang="hu-HU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5"/>
          <a:srcRect l="39920" t="13250" r="17241" b="6951"/>
          <a:stretch/>
        </p:blipFill>
        <p:spPr>
          <a:xfrm>
            <a:off x="1149183" y="2076982"/>
            <a:ext cx="2260267" cy="336824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6"/>
          <a:srcRect l="38241" t="9051" r="16400" b="36350"/>
          <a:stretch/>
        </p:blipFill>
        <p:spPr>
          <a:xfrm>
            <a:off x="4860032" y="2158768"/>
            <a:ext cx="3240360" cy="3120347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35496" y="5517232"/>
            <a:ext cx="89689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Clr>
                <a:schemeClr val="tx1"/>
              </a:buClr>
            </a:pP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Magasból mentők: </a:t>
            </a:r>
            <a:r>
              <a:rPr lang="hu-HU" alt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tűzoltó-technikai felülvizsgálat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hu-HU" alt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kell 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végezni, </a:t>
            </a:r>
            <a:r>
              <a:rPr lang="hu-HU" alt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valamint 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alt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Emelőgép Biztonsági Szabályzat szerinti </a:t>
            </a:r>
            <a:r>
              <a:rPr lang="hu-HU" altLang="hu-H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vizsgálatokat is</a:t>
            </a:r>
            <a:r>
              <a:rPr lang="hu-HU" alt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az ü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zembe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helyezést megelőző munkavédelmi szempontú előzetes felülvizsgálatot, a szerkezeti vizsgálatot, a fővizsgálatot, valamint az időszakos biztonsági 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felülvizsgálatokat. </a:t>
            </a:r>
            <a:r>
              <a:rPr lang="hu-HU" alt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(Részletes</a:t>
            </a: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teljes szerviztörténet megőrzése, az üzembe helyezéstől az eszköz selejtezésig)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555776" y="1146687"/>
            <a:ext cx="3743325" cy="376238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/>
              <a:t>I. Gépjárművek</a:t>
            </a:r>
          </a:p>
        </p:txBody>
      </p:sp>
    </p:spTree>
    <p:extLst>
      <p:ext uri="{BB962C8B-B14F-4D97-AF65-F5344CB8AC3E}">
        <p14:creationId xmlns:p14="http://schemas.microsoft.com/office/powerpoint/2010/main" val="3327508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 t="23010" r="5751" b="59755"/>
          <a:stretch>
            <a:fillRect/>
          </a:stretch>
        </p:blipFill>
        <p:spPr bwMode="auto">
          <a:xfrm>
            <a:off x="0" y="0"/>
            <a:ext cx="91440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Rectangle 14"/>
          <p:cNvSpPr>
            <a:spLocks noChangeArrowheads="1"/>
          </p:cNvSpPr>
          <p:nvPr/>
        </p:nvSpPr>
        <p:spPr bwMode="auto">
          <a:xfrm>
            <a:off x="2555776" y="1124744"/>
            <a:ext cx="3660775" cy="376238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/>
              <a:t>II. Oltóanyagok, szakfelszerelések</a:t>
            </a:r>
          </a:p>
        </p:txBody>
      </p:sp>
      <p:sp>
        <p:nvSpPr>
          <p:cNvPr id="17" name="Téglalap 16"/>
          <p:cNvSpPr/>
          <p:nvPr/>
        </p:nvSpPr>
        <p:spPr>
          <a:xfrm>
            <a:off x="179512" y="1617663"/>
            <a:ext cx="860521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1800"/>
              </a:lnSpc>
              <a:spcAft>
                <a:spcPts val="0"/>
              </a:spcAft>
              <a:tabLst>
                <a:tab pos="342900" algn="l"/>
                <a:tab pos="571500" algn="l"/>
              </a:tabLst>
            </a:pPr>
            <a:endParaRPr lang="hu-H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lnSpc>
                <a:spcPts val="1800"/>
              </a:lnSpc>
              <a:spcAft>
                <a:spcPts val="0"/>
              </a:spcAft>
              <a:buFontTx/>
              <a:buChar char="-"/>
              <a:tabLst>
                <a:tab pos="342900" algn="l"/>
                <a:tab pos="571500" algn="l"/>
              </a:tabLst>
            </a:pP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ogszabály (munkavédelmi törvény), szabvány, vagy gyártói előírások szerint történnek az oltóanyagok, szakfelszerelések felülvizsgálata</a:t>
            </a:r>
          </a:p>
          <a:p>
            <a:pPr marL="285750" lvl="0" indent="-285750" algn="just">
              <a:lnSpc>
                <a:spcPts val="1800"/>
              </a:lnSpc>
              <a:spcAft>
                <a:spcPts val="0"/>
              </a:spcAft>
              <a:buFontTx/>
              <a:buChar char="-"/>
              <a:tabLst>
                <a:tab pos="342900" algn="l"/>
                <a:tab pos="571500" algn="l"/>
              </a:tabLst>
            </a:pPr>
            <a:endParaRPr lang="hu-HU" alt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ts val="1800"/>
              </a:lnSpc>
              <a:spcAft>
                <a:spcPts val="0"/>
              </a:spcAft>
              <a:buFontTx/>
              <a:buChar char="-"/>
              <a:tabLst>
                <a:tab pos="342900" algn="l"/>
                <a:tab pos="571500" algn="l"/>
              </a:tabLst>
            </a:pPr>
            <a:r>
              <a:rPr lang="hu-HU" alt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szabvány szerint történnek a </a:t>
            </a:r>
            <a:r>
              <a:rPr lang="hu-HU" altLang="hu-H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ellenőrzés</a:t>
            </a:r>
            <a:r>
              <a:rPr lang="hu-HU" alt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pld: </a:t>
            </a: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MSZ 1185</a:t>
            </a:r>
            <a:r>
              <a:rPr lang="hu-HU" alt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szabvány </a:t>
            </a:r>
            <a:r>
              <a:rPr lang="hu-HU" alt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Tűzoltó nyomótömlő, tűzoltó szivattyúkhoz, (készre szerelt tömlők), </a:t>
            </a:r>
            <a:endParaRPr lang="hu-HU" alt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lnSpc>
                <a:spcPts val="1800"/>
              </a:lnSpc>
              <a:spcAft>
                <a:spcPts val="0"/>
              </a:spcAft>
              <a:buFontTx/>
              <a:buChar char="-"/>
              <a:tabLst>
                <a:tab pos="342900" algn="l"/>
                <a:tab pos="571500" algn="l"/>
              </a:tabLst>
            </a:pPr>
            <a:endParaRPr lang="hu-HU" altLang="hu-H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ts val="1800"/>
              </a:lnSpc>
              <a:spcAft>
                <a:spcPts val="0"/>
              </a:spcAft>
              <a:buFontTx/>
              <a:buChar char="-"/>
              <a:tabLst>
                <a:tab pos="342900" algn="l"/>
                <a:tab pos="571500" algn="l"/>
              </a:tabLst>
            </a:pPr>
            <a:r>
              <a:rPr lang="hu-HU" alt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kéziszerszámok éves villamos szerelői ellenőrzése minden olyan elektromos kisgép, amelyet villásdugóval csatlakoztatunk a hálózathoz, kézben tartva használunk, vagy használat közben elmozdítunk. (pl.: hosszabbítók, kézi szerszámok akkutöltői, fúrógépek, egyéb ipari kisgépek),</a:t>
            </a:r>
          </a:p>
          <a:p>
            <a:pPr marL="285750" lvl="0" indent="-285750" algn="just">
              <a:lnSpc>
                <a:spcPts val="1800"/>
              </a:lnSpc>
              <a:spcAft>
                <a:spcPts val="0"/>
              </a:spcAft>
              <a:buFontTx/>
              <a:buChar char="-"/>
              <a:tabLst>
                <a:tab pos="342900" algn="l"/>
                <a:tab pos="571500" algn="l"/>
              </a:tabLst>
            </a:pPr>
            <a:endParaRPr lang="hu-HU" altLang="hu-H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800"/>
              </a:lnSpc>
              <a:spcAft>
                <a:spcPts val="0"/>
              </a:spcAft>
              <a:buFont typeface="+mj-lt"/>
              <a:buAutoNum type="alphaLcParenR"/>
              <a:tabLst>
                <a:tab pos="342900" algn="l"/>
                <a:tab pos="571500" algn="l"/>
              </a:tabLst>
            </a:pPr>
            <a:endParaRPr lang="hu-H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800"/>
              </a:lnSpc>
              <a:spcAft>
                <a:spcPts val="0"/>
              </a:spcAft>
              <a:buFont typeface="+mj-lt"/>
              <a:buAutoNum type="alphaLcParenR"/>
              <a:tabLst>
                <a:tab pos="342900" algn="l"/>
                <a:tab pos="571500" algn="l"/>
              </a:tabLst>
            </a:pP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727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4100" name="Rectangle 13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4101" name="Téglalap 12"/>
          <p:cNvSpPr>
            <a:spLocks noChangeArrowheads="1"/>
          </p:cNvSpPr>
          <p:nvPr/>
        </p:nvSpPr>
        <p:spPr bwMode="auto">
          <a:xfrm>
            <a:off x="1214438" y="1341438"/>
            <a:ext cx="6715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hu-HU" altLang="hu-H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Rendszeresítési tevékenység célja</a:t>
            </a:r>
          </a:p>
        </p:txBody>
      </p:sp>
      <p:sp>
        <p:nvSpPr>
          <p:cNvPr id="4102" name="Téglalap 1"/>
          <p:cNvSpPr>
            <a:spLocks noChangeArrowheads="1"/>
          </p:cNvSpPr>
          <p:nvPr/>
        </p:nvSpPr>
        <p:spPr bwMode="auto">
          <a:xfrm>
            <a:off x="2286000" y="282892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hu-HU" altLang="hu-H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églalap 2"/>
          <p:cNvSpPr/>
          <p:nvPr/>
        </p:nvSpPr>
        <p:spPr>
          <a:xfrm>
            <a:off x="457200" y="2636838"/>
            <a:ext cx="843527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vonatkozó jogszabályi előírásoknak és szabványoknak megfelelő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kor elvárásaihoz igazodó,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tűzoltás/műszaki mentés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feladatainak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ellátására alkalmas </a:t>
            </a:r>
          </a:p>
          <a:p>
            <a:pPr algn="just">
              <a:defRPr/>
            </a:pP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termékekkel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5935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 t="23010" r="5751" b="59755"/>
          <a:stretch>
            <a:fillRect/>
          </a:stretch>
        </p:blipFill>
        <p:spPr bwMode="auto">
          <a:xfrm>
            <a:off x="0" y="0"/>
            <a:ext cx="91440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5"/>
          <a:srcRect l="21841" t="22049" r="23559" b="56951"/>
          <a:stretch/>
        </p:blipFill>
        <p:spPr>
          <a:xfrm>
            <a:off x="1061610" y="1700808"/>
            <a:ext cx="7020780" cy="216024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6"/>
          <a:srcRect l="-1526" t="62317"/>
          <a:stretch/>
        </p:blipFill>
        <p:spPr>
          <a:xfrm>
            <a:off x="961185" y="3933056"/>
            <a:ext cx="7103203" cy="2808312"/>
          </a:xfrm>
          <a:prstGeom prst="rect">
            <a:avLst/>
          </a:prstGeom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2555776" y="1124744"/>
            <a:ext cx="3660775" cy="376238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/>
              <a:t>II. Oltóanyagok, szakfelszerelések</a:t>
            </a:r>
          </a:p>
        </p:txBody>
      </p:sp>
    </p:spTree>
    <p:extLst>
      <p:ext uri="{BB962C8B-B14F-4D97-AF65-F5344CB8AC3E}">
        <p14:creationId xmlns:p14="http://schemas.microsoft.com/office/powerpoint/2010/main" val="1024674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 t="23010" r="5751" b="59755"/>
          <a:stretch>
            <a:fillRect/>
          </a:stretch>
        </p:blipFill>
        <p:spPr bwMode="auto">
          <a:xfrm>
            <a:off x="0" y="0"/>
            <a:ext cx="91440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12"/>
          <p:cNvSpPr>
            <a:spLocks noChangeArrowheads="1"/>
          </p:cNvSpPr>
          <p:nvPr/>
        </p:nvSpPr>
        <p:spPr bwMode="auto">
          <a:xfrm>
            <a:off x="2627784" y="1385441"/>
            <a:ext cx="3671888" cy="376238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b="1"/>
              <a:t>III. Egyéni védőeszközök</a:t>
            </a:r>
          </a:p>
        </p:txBody>
      </p:sp>
      <p:sp>
        <p:nvSpPr>
          <p:cNvPr id="2" name="Téglalap 1"/>
          <p:cNvSpPr/>
          <p:nvPr/>
        </p:nvSpPr>
        <p:spPr>
          <a:xfrm>
            <a:off x="161120" y="1988840"/>
            <a:ext cx="8605216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1800"/>
              </a:lnSpc>
              <a:spcAft>
                <a:spcPts val="0"/>
              </a:spcAft>
              <a:tabLst>
                <a:tab pos="342900" algn="l"/>
                <a:tab pos="571500" algn="l"/>
              </a:tabLst>
            </a:pPr>
            <a:endParaRPr lang="hu-H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lnSpc>
                <a:spcPts val="1800"/>
              </a:lnSpc>
              <a:spcAft>
                <a:spcPts val="0"/>
              </a:spcAft>
              <a:buFontTx/>
              <a:buChar char="-"/>
              <a:tabLst>
                <a:tab pos="342900" algn="l"/>
                <a:tab pos="571500" algn="l"/>
              </a:tabLst>
            </a:pP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gyártói </a:t>
            </a: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előírások szerint </a:t>
            </a: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történnek meg az egyéni védőeszközök felülvizsgálatai, a termékek használati útmutatójában foglaltaknak megfelelően pld: tűzoltó védősisak, tűzoltó védőruha,</a:t>
            </a:r>
          </a:p>
          <a:p>
            <a:pPr marL="285750" lvl="0" indent="-285750" algn="just">
              <a:lnSpc>
                <a:spcPts val="1800"/>
              </a:lnSpc>
              <a:spcAft>
                <a:spcPts val="0"/>
              </a:spcAft>
              <a:buFontTx/>
              <a:buChar char="-"/>
              <a:tabLst>
                <a:tab pos="342900" algn="l"/>
                <a:tab pos="571500" algn="l"/>
              </a:tabLst>
            </a:pPr>
            <a:endParaRPr lang="hu-H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ts val="1800"/>
              </a:lnSpc>
              <a:spcAft>
                <a:spcPts val="0"/>
              </a:spcAft>
              <a:buFontTx/>
              <a:buChar char="-"/>
              <a:tabLst>
                <a:tab pos="342900" algn="l"/>
                <a:tab pos="571500" algn="l"/>
              </a:tabLst>
            </a:pP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jogszabály írhatja elő a felülvizsgálatot, pld: </a:t>
            </a: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jogszabály szerint a gyártástól számított 10. évben víznyomáspróbának kell alávetni a palackot, a továbbiakban a gyakorlatban 5 évente ismétlik meg ezt, amelyet a szakvizsgával </a:t>
            </a: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rendelkező </a:t>
            </a:r>
            <a:r>
              <a:rPr lang="hu-H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kazánbiztos</a:t>
            </a: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igazol,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ts val="1800"/>
              </a:lnSpc>
              <a:spcAft>
                <a:spcPts val="0"/>
              </a:spcAft>
              <a:tabLst>
                <a:tab pos="342900" algn="l"/>
                <a:tab pos="571500" algn="l"/>
              </a:tabLst>
            </a:pP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lnSpc>
                <a:spcPts val="1800"/>
              </a:lnSpc>
              <a:spcAft>
                <a:spcPts val="0"/>
              </a:spcAft>
              <a:buFontTx/>
              <a:buChar char="-"/>
              <a:tabLst>
                <a:tab pos="342900" algn="l"/>
                <a:tab pos="571500" algn="l"/>
              </a:tabLst>
            </a:pP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légzőkészülékek </a:t>
            </a: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esetében figyelni kell, hogy ki végzi a felülvizsgálatot: </a:t>
            </a: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 gyártó/a </a:t>
            </a: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gyártó által </a:t>
            </a: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felhatalmazott </a:t>
            </a: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kompetens </a:t>
            </a: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személy.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ts val="1800"/>
              </a:lnSpc>
              <a:spcAft>
                <a:spcPts val="0"/>
              </a:spcAft>
              <a:tabLst>
                <a:tab pos="342900" algn="l"/>
                <a:tab pos="571500" algn="l"/>
              </a:tabLst>
            </a:pPr>
            <a:endParaRPr lang="hu-H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800"/>
              </a:lnSpc>
              <a:spcAft>
                <a:spcPts val="0"/>
              </a:spcAft>
              <a:buFont typeface="+mj-lt"/>
              <a:buAutoNum type="alphaLcParenR"/>
              <a:tabLst>
                <a:tab pos="342900" algn="l"/>
                <a:tab pos="571500" algn="l"/>
              </a:tabLst>
            </a:pP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706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 t="23010" r="5751" b="59755"/>
          <a:stretch>
            <a:fillRect/>
          </a:stretch>
        </p:blipFill>
        <p:spPr bwMode="auto">
          <a:xfrm>
            <a:off x="0" y="0"/>
            <a:ext cx="91440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2677891" y="1248331"/>
            <a:ext cx="3788217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hangingPunct="1"/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</a:rPr>
              <a:t>Munkavédelmi célú felülvizsgálatok</a:t>
            </a:r>
          </a:p>
        </p:txBody>
      </p:sp>
      <p:sp>
        <p:nvSpPr>
          <p:cNvPr id="3" name="Téglalap 2"/>
          <p:cNvSpPr/>
          <p:nvPr/>
        </p:nvSpPr>
        <p:spPr>
          <a:xfrm>
            <a:off x="179511" y="1857931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munkavédelemről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szóló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1993. évi XCIII.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Törvény 23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§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hu-H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biztonságos műszaki állapot megőrzése érdekében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időszakos biztonsági felülvizsgálat alá kell vonni a veszélyes technológiát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 a 21. § (2) bekezdésében meghatározott veszélyes munkaeszközt, továbbá azt a munkaeszközt, amelynek időszakos biztonsági felülvizsgálatát jogszabály, szabvány, vagy a rendeltetésszerű és biztonságos üzemeltetésre, használatra vonatkozó dokumentáció előírja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774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Szövegdoboz 1"/>
          <p:cNvSpPr txBox="1">
            <a:spLocks noChangeArrowheads="1"/>
          </p:cNvSpPr>
          <p:nvPr/>
        </p:nvSpPr>
        <p:spPr bwMode="auto">
          <a:xfrm>
            <a:off x="467544" y="3068960"/>
            <a:ext cx="82073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hu-HU" altLang="hu-H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Köszönöm a figyelmet!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233234" y="1545856"/>
            <a:ext cx="8533137" cy="88331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hu-HU" altLang="hu-HU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tűzoltási, műszaki mentési tevékenységhez kapcsolódó tűzvédelmi technika alkalmazhatóságáról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szóló 15/2010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(V. 12.) ÖM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rendelet</a:t>
            </a:r>
            <a:endParaRPr lang="hu-HU" altLang="hu-H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6151" name="Rectangle 13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6152" name="Téglalap 12"/>
          <p:cNvSpPr>
            <a:spLocks noChangeArrowheads="1"/>
          </p:cNvSpPr>
          <p:nvPr/>
        </p:nvSpPr>
        <p:spPr bwMode="auto">
          <a:xfrm>
            <a:off x="3506583" y="1076192"/>
            <a:ext cx="19864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hu-HU" alt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Jogszabályi háttér</a:t>
            </a:r>
            <a:endParaRPr lang="hu-HU" alt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15327" y="3672539"/>
            <a:ext cx="410445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Hivatásos katasztrófavédelmi szervek Önkormányzati Tűzoltóságok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3131651" y="2616869"/>
            <a:ext cx="273630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Hatálya</a:t>
            </a:r>
          </a:p>
        </p:txBody>
      </p:sp>
      <p:cxnSp>
        <p:nvCxnSpPr>
          <p:cNvPr id="19" name="Egyenes összekötő nyíllal 18"/>
          <p:cNvCxnSpPr>
            <a:stCxn id="8195" idx="2"/>
            <a:endCxn id="17" idx="0"/>
          </p:cNvCxnSpPr>
          <p:nvPr/>
        </p:nvCxnSpPr>
        <p:spPr>
          <a:xfrm>
            <a:off x="4499803" y="2429170"/>
            <a:ext cx="0" cy="187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zögletes összekötő 21"/>
          <p:cNvCxnSpPr>
            <a:stCxn id="17" idx="2"/>
            <a:endCxn id="2" idx="0"/>
          </p:cNvCxnSpPr>
          <p:nvPr/>
        </p:nvCxnSpPr>
        <p:spPr>
          <a:xfrm rot="5400000">
            <a:off x="3215884" y="2388620"/>
            <a:ext cx="335590" cy="223224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églalap 31"/>
          <p:cNvSpPr/>
          <p:nvPr/>
        </p:nvSpPr>
        <p:spPr>
          <a:xfrm>
            <a:off x="4716016" y="4509120"/>
            <a:ext cx="424847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§ (2) a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létesítményi tűzoltóságok a rendszeresítettel együtt használható</a:t>
            </a:r>
          </a:p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tűzvédelmi technikát tartanak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készenlétben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15327" y="4993314"/>
            <a:ext cx="4104456" cy="1758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§ 7. rendszeresítés</a:t>
            </a:r>
            <a:r>
              <a:rPr lang="hu-HU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hivatásos katasztrófavédelmi szerv és az </a:t>
            </a:r>
            <a:r>
              <a:rPr lang="hu-HU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önkormányzati tűzoltóság </a:t>
            </a:r>
            <a:r>
              <a:rPr lang="hu-HU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részére a tűzvédelmi technika korlátozás nélküli alkalmazásának engedélyezése;</a:t>
            </a:r>
          </a:p>
        </p:txBody>
      </p:sp>
      <p:cxnSp>
        <p:nvCxnSpPr>
          <p:cNvPr id="21" name="Egyenes összekötő nyíllal 20"/>
          <p:cNvCxnSpPr>
            <a:stCxn id="2" idx="2"/>
            <a:endCxn id="3" idx="0"/>
          </p:cNvCxnSpPr>
          <p:nvPr/>
        </p:nvCxnSpPr>
        <p:spPr>
          <a:xfrm>
            <a:off x="2267555" y="4680651"/>
            <a:ext cx="0" cy="312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433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 t="23010" r="5751" b="59755"/>
          <a:stretch>
            <a:fillRect/>
          </a:stretch>
        </p:blipFill>
        <p:spPr bwMode="auto">
          <a:xfrm>
            <a:off x="0" y="0"/>
            <a:ext cx="91440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10"/>
          <p:cNvSpPr>
            <a:spLocks noChangeArrowheads="1"/>
          </p:cNvSpPr>
          <p:nvPr/>
        </p:nvSpPr>
        <p:spPr bwMode="auto">
          <a:xfrm>
            <a:off x="1259384" y="2276674"/>
            <a:ext cx="3743325" cy="3762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/>
              <a:t>BM OKF Rendszeresítés</a:t>
            </a:r>
          </a:p>
        </p:txBody>
      </p:sp>
      <p:sp>
        <p:nvSpPr>
          <p:cNvPr id="10246" name="Rectangle 11"/>
          <p:cNvSpPr>
            <a:spLocks noChangeArrowheads="1"/>
          </p:cNvSpPr>
          <p:nvPr/>
        </p:nvSpPr>
        <p:spPr bwMode="auto">
          <a:xfrm>
            <a:off x="1259384" y="3068836"/>
            <a:ext cx="3743325" cy="3762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/>
              <a:t>Tűzoltó-technikai termékek</a:t>
            </a:r>
          </a:p>
        </p:txBody>
      </p:sp>
      <p:sp>
        <p:nvSpPr>
          <p:cNvPr id="10247" name="Rectangle 12"/>
          <p:cNvSpPr>
            <a:spLocks noChangeArrowheads="1"/>
          </p:cNvSpPr>
          <p:nvPr/>
        </p:nvSpPr>
        <p:spPr bwMode="auto">
          <a:xfrm>
            <a:off x="1330821" y="5084961"/>
            <a:ext cx="3671888" cy="3762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/>
              <a:t>III. Egyéni védőeszközök</a:t>
            </a:r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1259384" y="3716536"/>
            <a:ext cx="3743325" cy="3762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/>
              <a:t>I. Gépjárművek</a:t>
            </a:r>
          </a:p>
        </p:txBody>
      </p:sp>
      <p:sp>
        <p:nvSpPr>
          <p:cNvPr id="10249" name="Rectangle 14"/>
          <p:cNvSpPr>
            <a:spLocks noChangeArrowheads="1"/>
          </p:cNvSpPr>
          <p:nvPr/>
        </p:nvSpPr>
        <p:spPr bwMode="auto">
          <a:xfrm>
            <a:off x="1330821" y="4364236"/>
            <a:ext cx="3660775" cy="3762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/>
              <a:t>II. Oltóanyagok, szakfelszerelések</a:t>
            </a:r>
          </a:p>
        </p:txBody>
      </p:sp>
      <p:cxnSp>
        <p:nvCxnSpPr>
          <p:cNvPr id="10250" name="AutoShape 15"/>
          <p:cNvCxnSpPr>
            <a:cxnSpLocks noChangeShapeType="1"/>
            <a:stCxn id="10245" idx="2"/>
            <a:endCxn id="10246" idx="0"/>
          </p:cNvCxnSpPr>
          <p:nvPr/>
        </p:nvCxnSpPr>
        <p:spPr bwMode="auto">
          <a:xfrm>
            <a:off x="3131046" y="2652911"/>
            <a:ext cx="0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51" name="Rectangle 16"/>
          <p:cNvSpPr>
            <a:spLocks noChangeArrowheads="1"/>
          </p:cNvSpPr>
          <p:nvPr/>
        </p:nvSpPr>
        <p:spPr bwMode="auto">
          <a:xfrm>
            <a:off x="827584" y="2852936"/>
            <a:ext cx="4535487" cy="2808288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80593" name="Rectangle 17"/>
          <p:cNvSpPr>
            <a:spLocks noChangeArrowheads="1"/>
          </p:cNvSpPr>
          <p:nvPr/>
        </p:nvSpPr>
        <p:spPr bwMode="auto">
          <a:xfrm>
            <a:off x="395536" y="1319916"/>
            <a:ext cx="8424862" cy="701675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hu-HU" altLang="hu-HU" sz="2000" b="1" dirty="0"/>
              <a:t>Rendszeresítésre kötelezett tűzvédelmi technikák listáját az ÖM rendelet 1. számú melléklete tartalmazza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5609134" y="3714949"/>
            <a:ext cx="3095625" cy="3683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/>
              <a:t>Gépjárműfecskendők, stb.</a:t>
            </a:r>
          </a:p>
        </p:txBody>
      </p:sp>
      <p:sp>
        <p:nvSpPr>
          <p:cNvPr id="10254" name="Rectangle 13"/>
          <p:cNvSpPr>
            <a:spLocks noChangeArrowheads="1"/>
          </p:cNvSpPr>
          <p:nvPr/>
        </p:nvSpPr>
        <p:spPr bwMode="auto">
          <a:xfrm>
            <a:off x="5609134" y="5088136"/>
            <a:ext cx="3095625" cy="3698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/>
              <a:t>Védőruhák, stb.</a:t>
            </a:r>
          </a:p>
        </p:txBody>
      </p:sp>
      <p:sp>
        <p:nvSpPr>
          <p:cNvPr id="10255" name="Rectangle 13"/>
          <p:cNvSpPr>
            <a:spLocks noChangeArrowheads="1"/>
          </p:cNvSpPr>
          <p:nvPr/>
        </p:nvSpPr>
        <p:spPr bwMode="auto">
          <a:xfrm>
            <a:off x="5609134" y="4210249"/>
            <a:ext cx="3095625" cy="6461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/>
              <a:t>Habképző anyagok, műszerek stb.</a:t>
            </a:r>
          </a:p>
        </p:txBody>
      </p:sp>
      <p:cxnSp>
        <p:nvCxnSpPr>
          <p:cNvPr id="3" name="Egyenes összekötő nyíllal 2"/>
          <p:cNvCxnSpPr>
            <a:stCxn id="10248" idx="3"/>
            <a:endCxn id="10253" idx="1"/>
          </p:cNvCxnSpPr>
          <p:nvPr/>
        </p:nvCxnSpPr>
        <p:spPr bwMode="auto">
          <a:xfrm flipV="1">
            <a:off x="5002709" y="3899099"/>
            <a:ext cx="606425" cy="6350"/>
          </a:xfrm>
          <a:prstGeom prst="straightConnector1">
            <a:avLst/>
          </a:prstGeom>
          <a:ln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zögletes összekötő 4"/>
          <p:cNvCxnSpPr>
            <a:stCxn id="10249" idx="3"/>
            <a:endCxn id="10255" idx="1"/>
          </p:cNvCxnSpPr>
          <p:nvPr/>
        </p:nvCxnSpPr>
        <p:spPr bwMode="auto">
          <a:xfrm flipV="1">
            <a:off x="4991596" y="4532511"/>
            <a:ext cx="617538" cy="20638"/>
          </a:xfrm>
          <a:prstGeom prst="bentConnector3">
            <a:avLst/>
          </a:prstGeom>
          <a:ln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zögletes összekötő 6"/>
          <p:cNvCxnSpPr>
            <a:stCxn id="10247" idx="3"/>
            <a:endCxn id="10254" idx="1"/>
          </p:cNvCxnSpPr>
          <p:nvPr/>
        </p:nvCxnSpPr>
        <p:spPr bwMode="auto">
          <a:xfrm>
            <a:off x="5002709" y="5273874"/>
            <a:ext cx="606425" cy="12700"/>
          </a:xfrm>
          <a:prstGeom prst="bentConnector3">
            <a:avLst/>
          </a:prstGeom>
          <a:ln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197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 t="23010" r="5751" b="59755"/>
          <a:stretch>
            <a:fillRect/>
          </a:stretch>
        </p:blipFill>
        <p:spPr bwMode="auto">
          <a:xfrm>
            <a:off x="0" y="0"/>
            <a:ext cx="91440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 rotWithShape="1">
          <a:blip r:embed="rId4"/>
          <a:srcRect l="20600" t="14300" r="23120" b="34250"/>
          <a:stretch/>
        </p:blipFill>
        <p:spPr>
          <a:xfrm>
            <a:off x="1097614" y="1340768"/>
            <a:ext cx="6948772" cy="508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98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 t="23010" r="5751" b="59755"/>
          <a:stretch>
            <a:fillRect/>
          </a:stretch>
        </p:blipFill>
        <p:spPr bwMode="auto">
          <a:xfrm>
            <a:off x="0" y="0"/>
            <a:ext cx="91440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/>
          <a:srcRect l="21841" t="22049" r="23559" b="56951"/>
          <a:stretch/>
        </p:blipFill>
        <p:spPr>
          <a:xfrm>
            <a:off x="1043608" y="1340768"/>
            <a:ext cx="7020780" cy="216024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5"/>
          <a:srcRect l="-1526" t="62317"/>
          <a:stretch/>
        </p:blipFill>
        <p:spPr>
          <a:xfrm>
            <a:off x="961185" y="3523138"/>
            <a:ext cx="7103203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07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 t="23010" r="5751" b="59755"/>
          <a:stretch>
            <a:fillRect/>
          </a:stretch>
        </p:blipFill>
        <p:spPr bwMode="auto">
          <a:xfrm>
            <a:off x="0" y="0"/>
            <a:ext cx="91440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5"/>
          <a:srcRect l="21441" t="34250" r="23120" b="20600"/>
          <a:stretch/>
        </p:blipFill>
        <p:spPr>
          <a:xfrm>
            <a:off x="899592" y="1412776"/>
            <a:ext cx="7480459" cy="487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73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233234" y="1445524"/>
            <a:ext cx="8533137" cy="88331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hu-HU" altLang="hu-HU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tűzoltási, műszaki mentési tevékenységhez kapcsolódó tűzvédelmi technika alkalmazhatóságáról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szóló 15/2010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(V. 12.) ÖM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rendelet</a:t>
            </a:r>
            <a:endParaRPr lang="hu-HU" altLang="hu-H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6151" name="Rectangle 13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6152" name="Téglalap 12"/>
          <p:cNvSpPr>
            <a:spLocks noChangeArrowheads="1"/>
          </p:cNvSpPr>
          <p:nvPr/>
        </p:nvSpPr>
        <p:spPr bwMode="auto">
          <a:xfrm>
            <a:off x="3506583" y="1076192"/>
            <a:ext cx="19864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hu-HU" alt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Jogszabályi háttér</a:t>
            </a:r>
            <a:endParaRPr lang="hu-HU" alt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33234" y="4208627"/>
            <a:ext cx="4104456" cy="1268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Teljes rendszeresítési eljárás lefolytatása próbahasználattal, csapatpróbával:</a:t>
            </a:r>
          </a:p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ld: oltóanyagok, szakfelszerelések, egyéni védőeszközök esetében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3131651" y="2616869"/>
            <a:ext cx="273630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Rendszeresítési eljárások</a:t>
            </a:r>
          </a:p>
        </p:txBody>
      </p:sp>
      <p:cxnSp>
        <p:nvCxnSpPr>
          <p:cNvPr id="19" name="Egyenes összekötő nyíllal 18"/>
          <p:cNvCxnSpPr>
            <a:stCxn id="8195" idx="2"/>
            <a:endCxn id="17" idx="0"/>
          </p:cNvCxnSpPr>
          <p:nvPr/>
        </p:nvCxnSpPr>
        <p:spPr>
          <a:xfrm>
            <a:off x="4499803" y="2328838"/>
            <a:ext cx="0" cy="288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zögletes összekötő 21"/>
          <p:cNvCxnSpPr>
            <a:stCxn id="17" idx="2"/>
            <a:endCxn id="2" idx="0"/>
          </p:cNvCxnSpPr>
          <p:nvPr/>
        </p:nvCxnSpPr>
        <p:spPr>
          <a:xfrm rot="5400000">
            <a:off x="2956794" y="2665618"/>
            <a:ext cx="871678" cy="221434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églalap 31"/>
          <p:cNvSpPr/>
          <p:nvPr/>
        </p:nvSpPr>
        <p:spPr>
          <a:xfrm>
            <a:off x="4572000" y="4208628"/>
            <a:ext cx="4248472" cy="126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alt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Kis mennyiségben beszerzett tűzoltógépjárművek készenlétbe állítása egyedi használati </a:t>
            </a:r>
            <a:r>
              <a:rPr lang="hu-HU" alt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engedéllyel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zögletes összekötő 12"/>
          <p:cNvCxnSpPr>
            <a:endCxn id="32" idx="0"/>
          </p:cNvCxnSpPr>
          <p:nvPr/>
        </p:nvCxnSpPr>
        <p:spPr>
          <a:xfrm>
            <a:off x="4519553" y="3764119"/>
            <a:ext cx="2176683" cy="44450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762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églalap 2"/>
          <p:cNvSpPr>
            <a:spLocks noChangeArrowheads="1"/>
          </p:cNvSpPr>
          <p:nvPr/>
        </p:nvSpPr>
        <p:spPr bwMode="auto">
          <a:xfrm>
            <a:off x="130175" y="1085850"/>
            <a:ext cx="89868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88900"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hu-HU" alt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Kis mennyiségben beszerzett tűzoltógépjárművek készenlétbe állítása egyedi használati engedéllyel</a:t>
            </a:r>
          </a:p>
        </p:txBody>
      </p:sp>
      <p:sp>
        <p:nvSpPr>
          <p:cNvPr id="49157" name="Téglalap 2"/>
          <p:cNvSpPr>
            <a:spLocks noChangeArrowheads="1"/>
          </p:cNvSpPr>
          <p:nvPr/>
        </p:nvSpPr>
        <p:spPr bwMode="auto">
          <a:xfrm>
            <a:off x="5508104" y="5809940"/>
            <a:ext cx="33035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hu-HU" altLang="hu-H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Dunaföldvári ÖTE MAN M2000L LE14.280 4X2 gépjárműfecskendő</a:t>
            </a:r>
            <a:endParaRPr lang="hu-HU" altLang="hu-HU" b="1" dirty="0"/>
          </a:p>
        </p:txBody>
      </p:sp>
      <p:sp>
        <p:nvSpPr>
          <p:cNvPr id="49159" name="Téglalap 4"/>
          <p:cNvSpPr>
            <a:spLocks noChangeArrowheads="1"/>
          </p:cNvSpPr>
          <p:nvPr/>
        </p:nvSpPr>
        <p:spPr bwMode="auto">
          <a:xfrm>
            <a:off x="92323" y="4869160"/>
            <a:ext cx="4911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hu-H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Tótkomlós ÖTP IVECO 120E23R </a:t>
            </a:r>
            <a:r>
              <a:rPr lang="hu-HU" altLang="hu-H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hu-H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magasból </a:t>
            </a:r>
            <a:r>
              <a:rPr lang="pt-BR" altLang="hu-H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mentő</a:t>
            </a:r>
            <a:endParaRPr lang="hu-HU" altLang="hu-HU" b="1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93" y="2008838"/>
            <a:ext cx="5183187" cy="271630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9677" y="3429000"/>
            <a:ext cx="3886278" cy="238094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19585</TotalTime>
  <Words>1171</Words>
  <Application>Microsoft Office PowerPoint</Application>
  <PresentationFormat>Diavetítés a képernyőre (4:3 oldalarány)</PresentationFormat>
  <Paragraphs>138</Paragraphs>
  <Slides>23</Slides>
  <Notes>16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Century</vt:lpstr>
      <vt:lpstr>Times New Roman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OKF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mleszl</dc:creator>
  <cp:lastModifiedBy>Gáncsosné Maricsek Zsuzsanna</cp:lastModifiedBy>
  <cp:revision>728</cp:revision>
  <cp:lastPrinted>2023-12-22T09:29:59Z</cp:lastPrinted>
  <dcterms:created xsi:type="dcterms:W3CDTF">2013-01-17T11:02:00Z</dcterms:created>
  <dcterms:modified xsi:type="dcterms:W3CDTF">2024-05-27T12:54:24Z</dcterms:modified>
</cp:coreProperties>
</file>